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74" r:id="rId6"/>
    <p:sldId id="260" r:id="rId7"/>
    <p:sldId id="263" r:id="rId8"/>
    <p:sldId id="264" r:id="rId9"/>
    <p:sldId id="268" r:id="rId10"/>
    <p:sldId id="270" r:id="rId11"/>
    <p:sldId id="271" r:id="rId12"/>
    <p:sldId id="273" r:id="rId13"/>
    <p:sldId id="267" r:id="rId14"/>
    <p:sldId id="272" r:id="rId15"/>
  </p:sldIdLst>
  <p:sldSz cx="9144000" cy="6858000" type="screen4x3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1163" autoAdjust="0"/>
  </p:normalViewPr>
  <p:slideViewPr>
    <p:cSldViewPr>
      <p:cViewPr varScale="1">
        <p:scale>
          <a:sx n="37" d="100"/>
          <a:sy n="37" d="100"/>
        </p:scale>
        <p:origin x="2346" y="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C94345-0D57-40ED-9B29-3B71CD9071B2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DDC2F-1D72-4E27-BD8C-1635DF8721AD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03361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o.wikipedia.org/wiki/PNG" TargetMode="External"/><Relationship Id="rId7" Type="http://schemas.openxmlformats.org/officeDocument/2006/relationships/hyperlink" Target="https://no.wikipedia.org/w/index.php?title=Dithering&amp;action=edit&amp;redlink=1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no.wikipedia.org/wiki/Farge" TargetMode="External"/><Relationship Id="rId5" Type="http://schemas.openxmlformats.org/officeDocument/2006/relationships/hyperlink" Target="https://no.wikipedia.org/wiki/GIF" TargetMode="External"/><Relationship Id="rId4" Type="http://schemas.openxmlformats.org/officeDocument/2006/relationships/hyperlink" Target="https://no.wikipedia.org/wiki/TIFF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htmlcss.wikia.com/wiki/RGB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htmlcss.wikia.com/wiki/MIME_type" TargetMode="External"/><Relationship Id="rId4" Type="http://schemas.openxmlformats.org/officeDocument/2006/relationships/hyperlink" Target="http://htmlcss.wikia.com/wiki/RGBA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i="1" dirty="0" err="1"/>
              <a:t>Pdf</a:t>
            </a:r>
            <a:r>
              <a:rPr lang="nb-NO" dirty="0"/>
              <a:t> og </a:t>
            </a:r>
            <a:r>
              <a:rPr lang="nb-NO" i="1" dirty="0"/>
              <a:t>ODF</a:t>
            </a:r>
            <a:r>
              <a:rPr lang="nb-NO" dirty="0"/>
              <a:t> er eksempel på slike åpne dokumentformat.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/>
              <a:t>Snakke litt om </a:t>
            </a:r>
            <a:r>
              <a:rPr lang="nb-NO" dirty="0" err="1"/>
              <a:t>open</a:t>
            </a:r>
            <a:r>
              <a:rPr lang="nb-NO" dirty="0"/>
              <a:t> </a:t>
            </a:r>
            <a:r>
              <a:rPr lang="nb-NO" dirty="0" err="1"/>
              <a:t>source</a:t>
            </a:r>
            <a:r>
              <a:rPr lang="nb-NO" dirty="0"/>
              <a:t> – </a:t>
            </a:r>
            <a:r>
              <a:rPr lang="nb-NO" dirty="0" err="1"/>
              <a:t>open</a:t>
            </a:r>
            <a:r>
              <a:rPr lang="nb-NO" dirty="0"/>
              <a:t> </a:t>
            </a:r>
            <a:r>
              <a:rPr lang="nb-NO" dirty="0" err="1"/>
              <a:t>office/lbre</a:t>
            </a:r>
            <a:r>
              <a:rPr lang="nb-NO" dirty="0"/>
              <a:t> </a:t>
            </a:r>
            <a:r>
              <a:rPr lang="nb-NO" dirty="0" err="1"/>
              <a:t>office</a:t>
            </a:r>
            <a:r>
              <a:rPr lang="nb-NO" dirty="0"/>
              <a:t>…</a:t>
            </a:r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DDC2F-1D72-4E27-BD8C-1635DF8721AD}" type="slidenum">
              <a:rPr lang="nb-NO" smtClean="0"/>
              <a:pPr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73330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/>
              <a:t>Snakker ikke om </a:t>
            </a:r>
            <a:r>
              <a:rPr lang="nb-NO" dirty="0" err="1"/>
              <a:t>lossless</a:t>
            </a:r>
            <a:r>
              <a:rPr lang="nb-NO" dirty="0"/>
              <a:t> komprimering som </a:t>
            </a:r>
            <a:r>
              <a:rPr lang="nb-NO" dirty="0" err="1"/>
              <a:t>Winrar</a:t>
            </a:r>
            <a:r>
              <a:rPr lang="nb-NO" dirty="0"/>
              <a:t> i denne sammenheng</a:t>
            </a:r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DDC2F-1D72-4E27-BD8C-1635DF8721AD}" type="slidenum">
              <a:rPr lang="nb-NO" smtClean="0"/>
              <a:pPr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9064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1200" dirty="0"/>
              <a:t>Typiske eksempler er kjørbare programmer og kildekode. </a:t>
            </a:r>
            <a:r>
              <a:rPr lang="nb-NO" sz="1200" dirty="0" err="1"/>
              <a:t>Noken</a:t>
            </a:r>
            <a:r>
              <a:rPr lang="nb-NO" sz="1200" dirty="0"/>
              <a:t> billedformat, </a:t>
            </a:r>
            <a:r>
              <a:rPr lang="nb-NO" sz="1200" dirty="0" err="1"/>
              <a:t>tildømes</a:t>
            </a:r>
            <a:r>
              <a:rPr lang="nb-NO" sz="1200" dirty="0"/>
              <a:t> </a:t>
            </a:r>
            <a:r>
              <a:rPr lang="nb-NO" sz="1200" dirty="0">
                <a:hlinkClick r:id="rId3" tooltip="PNG"/>
              </a:rPr>
              <a:t>PNG</a:t>
            </a:r>
            <a:r>
              <a:rPr lang="nb-NO" sz="1200" dirty="0"/>
              <a:t>, </a:t>
            </a:r>
            <a:r>
              <a:rPr lang="nb-NO" sz="1200" dirty="0" err="1"/>
              <a:t>nyttar</a:t>
            </a:r>
            <a:r>
              <a:rPr lang="nb-NO" sz="1200" dirty="0"/>
              <a:t> </a:t>
            </a:r>
            <a:r>
              <a:rPr lang="nb-NO" sz="1200" dirty="0" err="1"/>
              <a:t>berre</a:t>
            </a:r>
            <a:r>
              <a:rPr lang="nb-NO" sz="1200" dirty="0"/>
              <a:t> tapsfri komprimering, mens andre som </a:t>
            </a:r>
            <a:r>
              <a:rPr lang="nb-NO" sz="1200" dirty="0">
                <a:hlinkClick r:id="rId4" tooltip="TIFF"/>
              </a:rPr>
              <a:t>TIFF</a:t>
            </a:r>
            <a:r>
              <a:rPr lang="nb-NO" sz="1200" dirty="0"/>
              <a:t> kan nytte enten tapsfri komprimering eller komprimering med tap («</a:t>
            </a:r>
            <a:r>
              <a:rPr lang="nb-NO" sz="1200" dirty="0" err="1"/>
              <a:t>lossy</a:t>
            </a:r>
            <a:r>
              <a:rPr lang="nb-NO" sz="1200" dirty="0"/>
              <a:t>»). </a:t>
            </a:r>
            <a:r>
              <a:rPr lang="nb-NO" sz="1200" dirty="0">
                <a:hlinkClick r:id="rId5" tooltip="GIF"/>
              </a:rPr>
              <a:t>GIF</a:t>
            </a:r>
            <a:r>
              <a:rPr lang="nb-NO" sz="1200" dirty="0"/>
              <a:t> </a:t>
            </a:r>
            <a:r>
              <a:rPr lang="nb-NO" sz="1200" dirty="0" err="1"/>
              <a:t>nyttar</a:t>
            </a:r>
            <a:r>
              <a:rPr lang="nb-NO" sz="1200" dirty="0"/>
              <a:t> en tapsfri komprimeringsmetode, men </a:t>
            </a:r>
            <a:r>
              <a:rPr lang="nb-NO" sz="1200" dirty="0" err="1"/>
              <a:t>dei</a:t>
            </a:r>
            <a:r>
              <a:rPr lang="nb-NO" sz="1200" dirty="0"/>
              <a:t> fleste utgaver av GIF er </a:t>
            </a:r>
            <a:r>
              <a:rPr lang="nb-NO" sz="1200" dirty="0" err="1"/>
              <a:t>ikkje</a:t>
            </a:r>
            <a:r>
              <a:rPr lang="nb-NO" sz="1200" dirty="0"/>
              <a:t> i stand til gjenskape samtlige </a:t>
            </a:r>
            <a:r>
              <a:rPr lang="nb-NO" sz="1200" dirty="0" err="1">
                <a:hlinkClick r:id="rId6" tooltip="Farge"/>
              </a:rPr>
              <a:t>fargar</a:t>
            </a:r>
            <a:r>
              <a:rPr lang="nb-NO" sz="1200" dirty="0"/>
              <a:t>, og </a:t>
            </a:r>
            <a:r>
              <a:rPr lang="nb-NO" sz="1200" dirty="0" err="1"/>
              <a:t>istaden</a:t>
            </a:r>
            <a:r>
              <a:rPr lang="nb-NO" sz="1200" dirty="0"/>
              <a:t> vert bildet kvantifisert (vanligvis med metoden «</a:t>
            </a:r>
            <a:r>
              <a:rPr lang="nb-NO" sz="1200" dirty="0" err="1">
                <a:hlinkClick r:id="rId7" tooltip="Dithering (siden finnes ikke)"/>
              </a:rPr>
              <a:t>dithering</a:t>
            </a:r>
            <a:r>
              <a:rPr lang="nb-NO" sz="1200" dirty="0"/>
              <a:t>») til 256 eller færre </a:t>
            </a:r>
            <a:r>
              <a:rPr lang="nb-NO" sz="1200" dirty="0" err="1"/>
              <a:t>fargar</a:t>
            </a:r>
            <a:r>
              <a:rPr lang="nb-NO" sz="1200" dirty="0"/>
              <a:t> før det blir koda som GIF. Fargekvantifisering er </a:t>
            </a:r>
            <a:r>
              <a:rPr lang="nb-NO" sz="1200" dirty="0" err="1"/>
              <a:t>ein</a:t>
            </a:r>
            <a:r>
              <a:rPr lang="nb-NO" sz="1200" dirty="0"/>
              <a:t> prosess med tap av data, men det kvantifiserte bildet kan bli </a:t>
            </a:r>
            <a:r>
              <a:rPr lang="nb-NO" sz="1200" dirty="0" err="1"/>
              <a:t>avkvantifisert</a:t>
            </a:r>
            <a:r>
              <a:rPr lang="nb-NO" sz="1200" dirty="0"/>
              <a:t> </a:t>
            </a:r>
            <a:r>
              <a:rPr lang="nb-NO" sz="1200" dirty="0" err="1"/>
              <a:t>utan</a:t>
            </a:r>
            <a:r>
              <a:rPr lang="nb-NO" sz="1200" dirty="0"/>
              <a:t> ytterligere tap av data.</a:t>
            </a:r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DDC2F-1D72-4E27-BD8C-1635DF8721AD}" type="slidenum">
              <a:rPr lang="nb-NO" smtClean="0"/>
              <a:pPr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9837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b-NO" dirty="0"/>
              <a:t>Flash er vektorbasert</a:t>
            </a:r>
          </a:p>
          <a:p>
            <a:r>
              <a:rPr lang="nb-NO" dirty="0"/>
              <a:t>Adobe</a:t>
            </a:r>
            <a:r>
              <a:rPr lang="nb-NO" baseline="0" dirty="0"/>
              <a:t> </a:t>
            </a:r>
            <a:r>
              <a:rPr lang="nb-NO" baseline="0" dirty="0" err="1"/>
              <a:t>illustrator</a:t>
            </a:r>
            <a:r>
              <a:rPr lang="nb-NO" baseline="0" dirty="0"/>
              <a:t> – posters</a:t>
            </a:r>
          </a:p>
          <a:p>
            <a:r>
              <a:rPr lang="nn-NO" baseline="0" dirty="0"/>
              <a:t>Sjekk også Per Hennings gode video – </a:t>
            </a:r>
            <a:r>
              <a:rPr lang="nn-NO" baseline="0" dirty="0" err="1"/>
              <a:t>haikjeften</a:t>
            </a:r>
            <a:r>
              <a:rPr lang="nn-NO" baseline="0" dirty="0"/>
              <a:t>.</a:t>
            </a:r>
          </a:p>
          <a:p>
            <a:r>
              <a:rPr lang="nb-NO" dirty="0"/>
              <a:t>http://vectormagic.com/home 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DDC2F-1D72-4E27-BD8C-1635DF8721AD}" type="slidenum">
              <a:rPr lang="nb-NO" smtClean="0"/>
              <a:pPr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300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b-NO" dirty="0"/>
              <a:t>Gjennomsiktighet</a:t>
            </a:r>
          </a:p>
          <a:p>
            <a:r>
              <a:rPr lang="nb-NO" dirty="0"/>
              <a:t>Animasjon</a:t>
            </a:r>
          </a:p>
          <a:p>
            <a:endParaRPr lang="nn-NO" dirty="0"/>
          </a:p>
          <a:p>
            <a:pPr fontAlgn="base"/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ortable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etwork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raphics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punktbasert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nyttar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lossless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datakompresjon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utvikla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å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forbetre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erstatte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GIF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filformat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bilete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utan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krav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patentlisensiering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akronymet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også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lesast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rekursivt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står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då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PNG's Not GIF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støttar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palette-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baserte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bilete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(24-bit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RGB"/>
              </a:rPr>
              <a:t>RGB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32-bit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RGBA"/>
              </a:rPr>
              <a:t>RGBA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fargar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gråskala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bileter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(med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alpha-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kanal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RGB[A]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bilete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også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her med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RGB[A] alpha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kanal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utforma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overføring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bileter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på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Internett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ikkje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utskrift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stettar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derfor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ikkje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non-RGB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fargerom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CMYK.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stettar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transparente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bakgrunnar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nook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gjer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populært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vanleg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mellom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bildedesignerar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å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nytte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også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lage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animerte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png-bilete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nyttar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filutvidinga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"PNG"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"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tilordna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MIME type"/>
              </a:rPr>
              <a:t>MIME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media type "image/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".</a:t>
            </a:r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DDC2F-1D72-4E27-BD8C-1635DF8721AD}" type="slidenum">
              <a:rPr lang="nb-NO" smtClean="0"/>
              <a:pPr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70700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DDC2F-1D72-4E27-BD8C-1635DF8721AD}" type="slidenum">
              <a:rPr lang="nb-NO" smtClean="0"/>
              <a:pPr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69251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b-NO" dirty="0"/>
              <a:t>Som</a:t>
            </a:r>
            <a:r>
              <a:rPr lang="nb-NO" baseline="0" dirty="0"/>
              <a:t> regel uproblematisk å veksle mellom ulike filformat for punktgrafikk, verre for filer av typen vektorgrafikk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DDC2F-1D72-4E27-BD8C-1635DF8721AD}" type="slidenum">
              <a:rPr lang="nb-NO" smtClean="0"/>
              <a:pPr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900866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b-NO" dirty="0"/>
              <a:t>Se hvordan farge endres når man varierer mellom ulike vektorbaserte filformat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DDC2F-1D72-4E27-BD8C-1635DF8721AD}" type="slidenum">
              <a:rPr lang="nb-NO" smtClean="0"/>
              <a:pPr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439270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DDC2F-1D72-4E27-BD8C-1635DF8721AD}" type="slidenum">
              <a:rPr lang="nb-NO" smtClean="0"/>
              <a:pPr/>
              <a:t>14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4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9159A-32FE-4C60-BB49-6919614083E5}" type="datetimeFigureOut">
              <a:rPr lang="nb-NO" smtClean="0"/>
              <a:pPr/>
              <a:t>15.09.2016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5E569-85E8-409E-B933-41F988D02CBD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vectormagic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ndard.difi.no/forvaltningsstandarder/anvendelsesomraade/publisering-av-multimediainnhold-paa-offentlige-nettsider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http://www.fileinfo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vectormagic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827584" y="548680"/>
            <a:ext cx="7772400" cy="1470025"/>
          </a:xfrm>
        </p:spPr>
        <p:txBody>
          <a:bodyPr/>
          <a:lstStyle/>
          <a:p>
            <a:r>
              <a:rPr lang="nb-NO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Filformat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dirty="0" err="1"/>
              <a:t>Ikkje</a:t>
            </a:r>
            <a:r>
              <a:rPr lang="nb-NO" dirty="0"/>
              <a:t> uproblematisk å endre filformat for vektorgrafikk:</a:t>
            </a:r>
          </a:p>
        </p:txBody>
      </p:sp>
      <p:sp>
        <p:nvSpPr>
          <p:cNvPr id="5" name="Plassholder for innhold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b-NO" dirty="0"/>
              <a:t>Jpeg</a:t>
            </a:r>
          </a:p>
          <a:p>
            <a:r>
              <a:rPr lang="nb-NO" dirty="0"/>
              <a:t>GIF</a:t>
            </a:r>
          </a:p>
          <a:p>
            <a:r>
              <a:rPr lang="nb-NO" dirty="0"/>
              <a:t>PNG</a:t>
            </a:r>
          </a:p>
          <a:p>
            <a:r>
              <a:rPr lang="nb-NO" dirty="0"/>
              <a:t>TIFF</a:t>
            </a:r>
          </a:p>
          <a:p>
            <a:r>
              <a:rPr lang="nb-NO" dirty="0"/>
              <a:t>RAW</a:t>
            </a:r>
          </a:p>
          <a:p>
            <a:r>
              <a:rPr lang="nb-NO" dirty="0"/>
              <a:t>BMP</a:t>
            </a:r>
          </a:p>
          <a:p>
            <a:r>
              <a:rPr lang="nb-NO" dirty="0"/>
              <a:t>TARGE (TGA)</a:t>
            </a:r>
          </a:p>
          <a:p>
            <a:r>
              <a:rPr lang="nb-NO" dirty="0"/>
              <a:t>PSD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b-NO" dirty="0"/>
              <a:t>WMF / EMF</a:t>
            </a:r>
          </a:p>
          <a:p>
            <a:r>
              <a:rPr lang="nb-NO" dirty="0"/>
              <a:t>SWF</a:t>
            </a:r>
          </a:p>
          <a:p>
            <a:r>
              <a:rPr lang="nb-NO" dirty="0"/>
              <a:t>SVG</a:t>
            </a:r>
          </a:p>
          <a:p>
            <a:r>
              <a:rPr lang="nb-NO" dirty="0"/>
              <a:t>PDF</a:t>
            </a:r>
          </a:p>
          <a:p>
            <a:r>
              <a:rPr lang="nb-NO" dirty="0"/>
              <a:t>EPS</a:t>
            </a:r>
          </a:p>
          <a:p>
            <a:r>
              <a:rPr lang="nb-NO" dirty="0"/>
              <a:t>AI</a:t>
            </a:r>
          </a:p>
          <a:p>
            <a:r>
              <a:rPr lang="nb-NO" dirty="0"/>
              <a:t>DXF</a:t>
            </a:r>
          </a:p>
        </p:txBody>
      </p:sp>
      <p:sp>
        <p:nvSpPr>
          <p:cNvPr id="7" name="Høyrebuet pil 6"/>
          <p:cNvSpPr/>
          <p:nvPr/>
        </p:nvSpPr>
        <p:spPr>
          <a:xfrm rot="11344936" flipH="1">
            <a:off x="1746217" y="1987674"/>
            <a:ext cx="927488" cy="2286016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chemeClr val="tx1"/>
              </a:solidFill>
            </a:endParaRPr>
          </a:p>
        </p:txBody>
      </p:sp>
      <p:sp>
        <p:nvSpPr>
          <p:cNvPr id="8" name="Høyrebuet pil 7"/>
          <p:cNvSpPr/>
          <p:nvPr/>
        </p:nvSpPr>
        <p:spPr>
          <a:xfrm rot="828159" flipH="1">
            <a:off x="2758875" y="2298212"/>
            <a:ext cx="978007" cy="2286016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chemeClr val="tx1"/>
              </a:solidFill>
            </a:endParaRPr>
          </a:p>
        </p:txBody>
      </p:sp>
      <p:sp>
        <p:nvSpPr>
          <p:cNvPr id="11" name="TekstSylinder 10"/>
          <p:cNvSpPr txBox="1"/>
          <p:nvPr/>
        </p:nvSpPr>
        <p:spPr>
          <a:xfrm>
            <a:off x="6357950" y="2143116"/>
            <a:ext cx="192882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9900" dirty="0">
                <a:solidFill>
                  <a:srgbClr val="0070C0"/>
                </a:solidFill>
              </a:rPr>
              <a:t>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571612"/>
            <a:ext cx="8786842" cy="29029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kstSylinder 6"/>
          <p:cNvSpPr txBox="1"/>
          <p:nvPr/>
        </p:nvSpPr>
        <p:spPr>
          <a:xfrm>
            <a:off x="0" y="4714884"/>
            <a:ext cx="8858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Original                        WMF	                          EMF                                AI                                DXF								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Oppgåve</a:t>
            </a:r>
            <a:endParaRPr lang="nb-NO" dirty="0"/>
          </a:p>
        </p:txBody>
      </p:sp>
      <p:sp>
        <p:nvSpPr>
          <p:cNvPr id="4" name="Plassholder for innhold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Lag </a:t>
            </a:r>
            <a:r>
              <a:rPr lang="nb-NO" dirty="0" err="1"/>
              <a:t>eit</a:t>
            </a:r>
            <a:r>
              <a:rPr lang="nb-NO" dirty="0"/>
              <a:t> </a:t>
            </a:r>
            <a:r>
              <a:rPr lang="nb-NO" dirty="0" err="1"/>
              <a:t>bilete</a:t>
            </a:r>
            <a:r>
              <a:rPr lang="nb-NO" dirty="0"/>
              <a:t>/logo i Photoshop og lagre som </a:t>
            </a:r>
            <a:r>
              <a:rPr lang="nb-NO" dirty="0" err="1"/>
              <a:t>gif</a:t>
            </a:r>
            <a:r>
              <a:rPr lang="nb-NO" dirty="0"/>
              <a:t>, </a:t>
            </a:r>
            <a:r>
              <a:rPr lang="nb-NO" dirty="0" err="1"/>
              <a:t>png</a:t>
            </a:r>
            <a:r>
              <a:rPr lang="nb-NO" dirty="0"/>
              <a:t> eller </a:t>
            </a:r>
            <a:r>
              <a:rPr lang="nb-NO" dirty="0" err="1"/>
              <a:t>jpg</a:t>
            </a:r>
            <a:endParaRPr lang="nb-NO" dirty="0"/>
          </a:p>
          <a:p>
            <a:r>
              <a:rPr lang="nb-NO" dirty="0"/>
              <a:t>Last opp bildet på </a:t>
            </a:r>
            <a:r>
              <a:rPr lang="nb-NO" dirty="0">
                <a:hlinkClick r:id="rId2"/>
              </a:rPr>
              <a:t>http://vectormagic.com/</a:t>
            </a:r>
            <a:r>
              <a:rPr lang="nb-NO" dirty="0"/>
              <a:t> og sjå hvordan det blir som vektorgrafikk</a:t>
            </a:r>
          </a:p>
          <a:p>
            <a:r>
              <a:rPr lang="nb-NO" dirty="0"/>
              <a:t>Se spesielt på hva som skjer når du zoomer  opp bildet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Lyd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>
                <a:hlinkClick r:id="rId2"/>
              </a:rPr>
              <a:t>Ukomprimert</a:t>
            </a:r>
            <a:endParaRPr lang="nb-NO" dirty="0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nb-NO" b="1" dirty="0"/>
              <a:t>WAV</a:t>
            </a:r>
            <a:r>
              <a:rPr lang="nb-NO" dirty="0"/>
              <a:t> </a:t>
            </a:r>
          </a:p>
          <a:p>
            <a:r>
              <a:rPr lang="nb-NO" b="1" dirty="0"/>
              <a:t>AIFF</a:t>
            </a:r>
          </a:p>
          <a:p>
            <a:r>
              <a:rPr lang="nb-NO" b="1" dirty="0"/>
              <a:t>FLAC</a:t>
            </a:r>
            <a:endParaRPr lang="nb-NO" dirty="0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b-NO" dirty="0"/>
              <a:t>Komprimert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nb-NO" dirty="0"/>
              <a:t>MP3</a:t>
            </a:r>
          </a:p>
          <a:p>
            <a:r>
              <a:rPr lang="nb-NO" dirty="0"/>
              <a:t>WMA</a:t>
            </a:r>
          </a:p>
          <a:p>
            <a:r>
              <a:rPr lang="nb-NO" dirty="0"/>
              <a:t>AAC/MP4</a:t>
            </a:r>
          </a:p>
          <a:p>
            <a:r>
              <a:rPr lang="nb-NO" dirty="0"/>
              <a:t>AIFF-C og AIFC</a:t>
            </a:r>
          </a:p>
          <a:p>
            <a:r>
              <a:rPr lang="nb-NO" dirty="0" err="1"/>
              <a:t>Vorbis</a:t>
            </a:r>
            <a:endParaRPr lang="nb-NO" dirty="0"/>
          </a:p>
          <a:p>
            <a:pPr>
              <a:buNone/>
            </a:pPr>
            <a:endParaRPr lang="nb-NO" dirty="0"/>
          </a:p>
        </p:txBody>
      </p:sp>
      <p:sp>
        <p:nvSpPr>
          <p:cNvPr id="8" name="TekstSylinder 7"/>
          <p:cNvSpPr txBox="1"/>
          <p:nvPr/>
        </p:nvSpPr>
        <p:spPr>
          <a:xfrm>
            <a:off x="857224" y="4643446"/>
            <a:ext cx="741119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b="1" dirty="0" err="1"/>
              <a:t>Oppgåve</a:t>
            </a:r>
            <a:r>
              <a:rPr lang="nb-NO" b="1" dirty="0"/>
              <a:t>: </a:t>
            </a:r>
          </a:p>
          <a:p>
            <a:r>
              <a:rPr lang="nb-NO" dirty="0"/>
              <a:t>Les inn </a:t>
            </a:r>
            <a:r>
              <a:rPr lang="nb-NO" dirty="0" err="1"/>
              <a:t>ein</a:t>
            </a:r>
            <a:r>
              <a:rPr lang="nb-NO" dirty="0"/>
              <a:t> tekst fra læreboka i programmet </a:t>
            </a:r>
            <a:r>
              <a:rPr lang="nb-NO" dirty="0" err="1"/>
              <a:t>Audacity</a:t>
            </a:r>
            <a:r>
              <a:rPr lang="nb-NO" dirty="0"/>
              <a:t> og eksporter som WAV. </a:t>
            </a:r>
          </a:p>
          <a:p>
            <a:r>
              <a:rPr lang="nb-NO" dirty="0"/>
              <a:t>Sjekk storleiken på fila.</a:t>
            </a:r>
          </a:p>
          <a:p>
            <a:endParaRPr lang="nb-NO" dirty="0"/>
          </a:p>
          <a:p>
            <a:r>
              <a:rPr lang="nb-NO" dirty="0"/>
              <a:t>Eksporter den samme fila som MP3 og som </a:t>
            </a:r>
            <a:r>
              <a:rPr lang="nb-NO" dirty="0" err="1"/>
              <a:t>Ogg</a:t>
            </a:r>
            <a:r>
              <a:rPr lang="nb-NO" dirty="0"/>
              <a:t> </a:t>
            </a:r>
            <a:r>
              <a:rPr lang="nb-NO" dirty="0" err="1"/>
              <a:t>Vorbis</a:t>
            </a:r>
            <a:endParaRPr lang="nb-NO" dirty="0"/>
          </a:p>
          <a:p>
            <a:endParaRPr lang="nb-NO" dirty="0"/>
          </a:p>
          <a:p>
            <a:r>
              <a:rPr lang="nb-NO" dirty="0"/>
              <a:t>Kva fil vert minst?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Oppgåve</a:t>
            </a:r>
            <a:r>
              <a:rPr lang="nb-NO" dirty="0"/>
              <a:t> </a:t>
            </a:r>
            <a:r>
              <a:rPr lang="nb-NO" dirty="0" err="1"/>
              <a:t>Audacity</a:t>
            </a:r>
            <a:endParaRPr lang="nb-NO" dirty="0"/>
          </a:p>
        </p:txBody>
      </p:sp>
      <p:sp>
        <p:nvSpPr>
          <p:cNvPr id="8" name="Plassholder for innhold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Flytt rundt på </a:t>
            </a:r>
            <a:r>
              <a:rPr lang="nb-NO" dirty="0" err="1"/>
              <a:t>setningane</a:t>
            </a:r>
            <a:r>
              <a:rPr lang="nb-NO" dirty="0"/>
              <a:t> i fila </a:t>
            </a:r>
            <a:r>
              <a:rPr lang="nb-NO" i="1" dirty="0"/>
              <a:t>oppstartsoppgave.mp3</a:t>
            </a:r>
            <a:r>
              <a:rPr lang="nb-NO" dirty="0"/>
              <a:t> slik at det stemmer med manuset. </a:t>
            </a:r>
          </a:p>
          <a:p>
            <a:r>
              <a:rPr lang="nb-NO" dirty="0"/>
              <a:t>Slett det som </a:t>
            </a:r>
            <a:r>
              <a:rPr lang="nb-NO" dirty="0" err="1"/>
              <a:t>ikkje</a:t>
            </a:r>
            <a:r>
              <a:rPr lang="nb-NO" dirty="0"/>
              <a:t> skal være der </a:t>
            </a:r>
          </a:p>
          <a:p>
            <a:r>
              <a:rPr lang="nb-NO" dirty="0"/>
              <a:t>Forsøk å forbedre kvaliteten der det lar seg </a:t>
            </a:r>
            <a:r>
              <a:rPr lang="nb-NO" dirty="0" err="1"/>
              <a:t>gjere</a:t>
            </a:r>
            <a:endParaRPr lang="nb-NO" dirty="0"/>
          </a:p>
          <a:p>
            <a:endParaRPr lang="nb-NO" dirty="0"/>
          </a:p>
          <a:p>
            <a:r>
              <a:rPr lang="nb-NO" dirty="0" err="1"/>
              <a:t>Oppgåve</a:t>
            </a:r>
            <a:r>
              <a:rPr lang="nb-NO" dirty="0"/>
              <a:t> og lydfil ligg i Fronter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-1500230" y="21429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nb-NO" b="1" dirty="0"/>
              <a:t>Kva er ei fil?</a:t>
            </a:r>
            <a:br>
              <a:rPr lang="nb-NO" dirty="0"/>
            </a:b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428596" y="3309358"/>
            <a:ext cx="8229600" cy="3392075"/>
          </a:xfrm>
        </p:spPr>
        <p:txBody>
          <a:bodyPr/>
          <a:lstStyle/>
          <a:p>
            <a:r>
              <a:rPr lang="nn-NO" dirty="0"/>
              <a:t>Ei fil er ei samling med data som er lagra som ei eining. </a:t>
            </a:r>
          </a:p>
          <a:p>
            <a:r>
              <a:rPr lang="nn-NO" dirty="0"/>
              <a:t>Ei fil har </a:t>
            </a:r>
          </a:p>
          <a:p>
            <a:pPr lvl="1"/>
            <a:r>
              <a:rPr lang="nn-NO" dirty="0"/>
              <a:t>eit namn og ein </a:t>
            </a:r>
            <a:r>
              <a:rPr lang="nn-NO" dirty="0">
                <a:hlinkClick r:id="rId2"/>
              </a:rPr>
              <a:t>filtype</a:t>
            </a:r>
            <a:r>
              <a:rPr lang="nn-NO" dirty="0"/>
              <a:t>.</a:t>
            </a:r>
          </a:p>
          <a:p>
            <a:pPr marL="457200" lvl="1" indent="0">
              <a:buNone/>
            </a:pPr>
            <a:r>
              <a:rPr lang="nn-NO" dirty="0"/>
              <a:t>&lt;filnamn&gt;.[filtype] </a:t>
            </a:r>
          </a:p>
          <a:p>
            <a:r>
              <a:rPr lang="nn-NO" dirty="0"/>
              <a:t>Filtypen kan seie noko om kva innhald fila har. </a:t>
            </a:r>
          </a:p>
        </p:txBody>
      </p:sp>
      <p:pic>
        <p:nvPicPr>
          <p:cNvPr id="4" name="Bilde 3"/>
          <p:cNvPicPr/>
          <p:nvPr/>
        </p:nvPicPr>
        <p:blipFill>
          <a:blip r:embed="rId3"/>
          <a:srcRect l="39702" t="39551" r="39561" b="47415"/>
          <a:stretch>
            <a:fillRect/>
          </a:stretch>
        </p:blipFill>
        <p:spPr bwMode="auto">
          <a:xfrm>
            <a:off x="5157734" y="340515"/>
            <a:ext cx="3500462" cy="1214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Bilde 5"/>
          <p:cNvPicPr/>
          <p:nvPr/>
        </p:nvPicPr>
        <p:blipFill>
          <a:blip r:embed="rId4"/>
          <a:srcRect l="27352" t="22022" r="21780" b="22472"/>
          <a:stretch>
            <a:fillRect/>
          </a:stretch>
        </p:blipFill>
        <p:spPr bwMode="auto">
          <a:xfrm>
            <a:off x="4907701" y="1940346"/>
            <a:ext cx="4000528" cy="2643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 descr="Bilderesultat for fil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299018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deresultat for binary fil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52" y="842658"/>
            <a:ext cx="4632449" cy="2516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Bilde 4"/>
          <p:cNvPicPr/>
          <p:nvPr/>
        </p:nvPicPr>
        <p:blipFill>
          <a:blip r:embed="rId7"/>
          <a:srcRect l="2316" t="7885" r="76030" b="50192"/>
          <a:stretch>
            <a:fillRect/>
          </a:stretch>
        </p:blipFill>
        <p:spPr bwMode="auto">
          <a:xfrm>
            <a:off x="5872114" y="3309358"/>
            <a:ext cx="2786082" cy="2714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Opne</a:t>
            </a:r>
            <a:r>
              <a:rPr lang="nb-NO" dirty="0"/>
              <a:t> filformat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spcAft>
                <a:spcPts val="600"/>
              </a:spcAft>
            </a:pPr>
            <a:r>
              <a:rPr lang="nn-NO" dirty="0"/>
              <a:t>Dokumenta kan lesast av alle uavhengig av programvare og type datautstyr. </a:t>
            </a:r>
          </a:p>
          <a:p>
            <a:pPr lvl="1">
              <a:spcAft>
                <a:spcPts val="600"/>
              </a:spcAft>
              <a:buFont typeface="Webdings" panose="05030102010509060703" pitchFamily="18" charset="2"/>
              <a:buChar char=""/>
            </a:pPr>
            <a:r>
              <a:rPr lang="nn-NO" b="1" dirty="0" err="1"/>
              <a:t>Effektivisering</a:t>
            </a:r>
            <a:r>
              <a:rPr lang="nn-NO" b="1" dirty="0"/>
              <a:t> og innovasjon</a:t>
            </a:r>
            <a:r>
              <a:rPr lang="nn-NO" dirty="0"/>
              <a:t>: </a:t>
            </a:r>
          </a:p>
          <a:p>
            <a:pPr marL="857250" lvl="2" indent="0">
              <a:spcAft>
                <a:spcPts val="600"/>
              </a:spcAft>
              <a:buNone/>
            </a:pPr>
            <a:r>
              <a:rPr lang="nn-NO" dirty="0"/>
              <a:t>Når data blir delt mellom verksemder får ein betre samhandling, meir rasjonell tene4steutvikling og betre offentlege tenester.</a:t>
            </a:r>
          </a:p>
          <a:p>
            <a:pPr lvl="1">
              <a:spcAft>
                <a:spcPts val="600"/>
              </a:spcAft>
              <a:buFont typeface="Webdings" panose="05030102010509060703" pitchFamily="18" charset="2"/>
              <a:buChar char=""/>
            </a:pPr>
            <a:r>
              <a:rPr lang="nn-NO" b="1" dirty="0"/>
              <a:t>Næringsutvikling</a:t>
            </a:r>
            <a:r>
              <a:rPr lang="nn-NO" dirty="0"/>
              <a:t>: </a:t>
            </a:r>
          </a:p>
          <a:p>
            <a:pPr marL="857250" lvl="2" indent="0">
              <a:spcAft>
                <a:spcPts val="600"/>
              </a:spcAft>
              <a:buNone/>
            </a:pPr>
            <a:r>
              <a:rPr lang="nn-NO" dirty="0"/>
              <a:t>Næringslivet får høve til å utvikle nye tenester, produkt og forretningsmodellar basert på tilgang til offentleg informasjon.</a:t>
            </a:r>
          </a:p>
          <a:p>
            <a:pPr lvl="1">
              <a:spcAft>
                <a:spcPts val="600"/>
              </a:spcAft>
              <a:buFont typeface="Webdings" panose="05030102010509060703" pitchFamily="18" charset="2"/>
              <a:buChar char=""/>
            </a:pPr>
            <a:r>
              <a:rPr lang="nn-NO" b="1" dirty="0"/>
              <a:t>Eit opent og demokratisk samfunn</a:t>
            </a:r>
            <a:r>
              <a:rPr lang="nn-NO" dirty="0"/>
              <a:t>: </a:t>
            </a:r>
          </a:p>
          <a:p>
            <a:pPr marL="857250" lvl="2" indent="0">
              <a:spcAft>
                <a:spcPts val="600"/>
              </a:spcAft>
              <a:buNone/>
            </a:pPr>
            <a:r>
              <a:rPr lang="nn-NO" dirty="0"/>
              <a:t>Tilgang til grunnlag for avgjersler og prioriteringar i offentleg sektor gir betre moglegheiter for å etterprøve forvaltninga.</a:t>
            </a:r>
          </a:p>
          <a:p>
            <a:pPr>
              <a:buFont typeface="Webdings" panose="05030102010509060703" pitchFamily="18" charset="2"/>
              <a:buChar char=""/>
            </a:pPr>
            <a:endParaRPr lang="nn-NO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Komprimering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n-NO" dirty="0" err="1"/>
              <a:t>Lydfiler</a:t>
            </a:r>
            <a:r>
              <a:rPr lang="nn-NO" dirty="0"/>
              <a:t> </a:t>
            </a:r>
          </a:p>
          <a:p>
            <a:pPr lvl="1"/>
            <a:r>
              <a:rPr lang="nn-NO" dirty="0"/>
              <a:t>tonar som øyra ikkje kan høre, vert tatt vekk. </a:t>
            </a:r>
          </a:p>
          <a:p>
            <a:r>
              <a:rPr lang="nn-NO" dirty="0"/>
              <a:t>Bilete/grafikk av typen punktgrafikk </a:t>
            </a:r>
          </a:p>
          <a:p>
            <a:pPr lvl="1"/>
            <a:r>
              <a:rPr lang="nn-NO" dirty="0"/>
              <a:t>tar bort enkelte bildepunkt</a:t>
            </a:r>
          </a:p>
          <a:p>
            <a:r>
              <a:rPr lang="nn-NO" dirty="0"/>
              <a:t>Ein må balansere omsynet til kvalitet filene bør ha opp mot tida det vil ta å laste desse filene ned</a:t>
            </a:r>
          </a:p>
          <a:p>
            <a:pPr>
              <a:buNone/>
            </a:pPr>
            <a:r>
              <a:rPr lang="nn-NO" dirty="0"/>
              <a:t>      Tid </a:t>
            </a:r>
            <a:r>
              <a:rPr lang="nn-NO" dirty="0">
                <a:sym typeface="Wingdings" panose="05000000000000000000" pitchFamily="2" charset="2"/>
              </a:rPr>
              <a:t>--------------------------------Kvalitet</a:t>
            </a:r>
            <a:endParaRPr lang="nn-NO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0" y="254759"/>
            <a:ext cx="8229600" cy="1143000"/>
          </a:xfrm>
        </p:spPr>
        <p:txBody>
          <a:bodyPr>
            <a:noAutofit/>
          </a:bodyPr>
          <a:lstStyle/>
          <a:p>
            <a:r>
              <a:rPr lang="nb-NO" sz="3600" dirty="0"/>
              <a:t>Tapsfri komprimering</a:t>
            </a:r>
            <a:br>
              <a:rPr lang="nb-NO" sz="3600" dirty="0"/>
            </a:br>
            <a:r>
              <a:rPr lang="nb-NO" sz="3600" dirty="0" err="1"/>
              <a:t>Lossless</a:t>
            </a:r>
            <a:r>
              <a:rPr lang="nb-NO" sz="3600" dirty="0"/>
              <a:t> </a:t>
            </a:r>
            <a:r>
              <a:rPr lang="nb-NO" sz="3600" dirty="0" err="1"/>
              <a:t>vs</a:t>
            </a:r>
            <a:r>
              <a:rPr lang="nb-NO" sz="3600" dirty="0"/>
              <a:t> </a:t>
            </a:r>
            <a:r>
              <a:rPr lang="nb-NO" sz="3600" dirty="0" err="1"/>
              <a:t>Lossy</a:t>
            </a:r>
            <a:endParaRPr lang="nb-NO" sz="3600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457200" y="1417638"/>
            <a:ext cx="8686800" cy="5440362"/>
          </a:xfrm>
        </p:spPr>
        <p:txBody>
          <a:bodyPr>
            <a:noAutofit/>
          </a:bodyPr>
          <a:lstStyle/>
          <a:p>
            <a:r>
              <a:rPr lang="nb-NO" sz="2000" b="1" dirty="0"/>
              <a:t>Tapsfri komprimering</a:t>
            </a:r>
            <a:r>
              <a:rPr lang="nb-NO" sz="2000" dirty="0"/>
              <a:t> - </a:t>
            </a:r>
            <a:r>
              <a:rPr lang="nb-NO" sz="2000" b="1" dirty="0" err="1"/>
              <a:t>Lossless</a:t>
            </a:r>
            <a:endParaRPr lang="nb-NO" sz="2000" b="1" dirty="0"/>
          </a:p>
          <a:p>
            <a:pPr marL="400050" lvl="1" indent="0">
              <a:buNone/>
            </a:pPr>
            <a:r>
              <a:rPr lang="nn-NO" sz="2400" dirty="0"/>
              <a:t>Komprimering som gjer at dei opphavelege dataa kan bli </a:t>
            </a:r>
            <a:r>
              <a:rPr lang="nn-NO" sz="2400" dirty="0" err="1"/>
              <a:t>gjenskapt</a:t>
            </a:r>
            <a:r>
              <a:rPr lang="nn-NO" sz="2400" dirty="0"/>
              <a:t> frå dei komprimerte dataa.</a:t>
            </a:r>
            <a:endParaRPr lang="nb-NO" sz="2400" dirty="0"/>
          </a:p>
          <a:p>
            <a:pPr marL="400050" lvl="1" indent="0">
              <a:buNone/>
            </a:pPr>
            <a:endParaRPr lang="nb-NO" sz="1800" dirty="0"/>
          </a:p>
          <a:p>
            <a:r>
              <a:rPr lang="nb-NO" sz="2400" b="1" dirty="0"/>
              <a:t>Komprimering med tap </a:t>
            </a:r>
            <a:r>
              <a:rPr lang="nb-NO" sz="2400" dirty="0"/>
              <a:t>– </a:t>
            </a:r>
            <a:r>
              <a:rPr lang="nb-NO" sz="2400" b="1" dirty="0" err="1"/>
              <a:t>Lossy</a:t>
            </a:r>
            <a:endParaRPr lang="nb-NO" sz="2400" b="1" dirty="0"/>
          </a:p>
          <a:p>
            <a:pPr marL="400050" lvl="1" indent="0">
              <a:buNone/>
            </a:pPr>
            <a:r>
              <a:rPr lang="nb-NO" sz="2400" dirty="0" err="1"/>
              <a:t>Lossy</a:t>
            </a:r>
            <a:r>
              <a:rPr lang="nb-NO" sz="2400" dirty="0"/>
              <a:t> ( loss = tap) komprimering, eller komprimering med tap, vil sei komprimering der det </a:t>
            </a:r>
            <a:r>
              <a:rPr lang="nb-NO" sz="2400" dirty="0" err="1"/>
              <a:t>ikkje</a:t>
            </a:r>
            <a:r>
              <a:rPr lang="nb-NO" sz="2400" dirty="0"/>
              <a:t> er </a:t>
            </a:r>
            <a:r>
              <a:rPr lang="nb-NO" sz="2400" dirty="0" err="1"/>
              <a:t>mogleg</a:t>
            </a:r>
            <a:r>
              <a:rPr lang="nb-NO" sz="2400" dirty="0"/>
              <a:t> å få rekonstruere </a:t>
            </a:r>
            <a:r>
              <a:rPr lang="nb-NO" sz="2400" dirty="0" err="1"/>
              <a:t>dei</a:t>
            </a:r>
            <a:r>
              <a:rPr lang="nb-NO" sz="2400" dirty="0"/>
              <a:t> nøyaktige og originale data </a:t>
            </a:r>
            <a:r>
              <a:rPr lang="nb-NO" sz="2400" dirty="0" err="1"/>
              <a:t>frå</a:t>
            </a:r>
            <a:r>
              <a:rPr lang="nb-NO" sz="2400" dirty="0"/>
              <a:t> </a:t>
            </a:r>
            <a:r>
              <a:rPr lang="nb-NO" sz="2400" dirty="0" err="1"/>
              <a:t>dei</a:t>
            </a:r>
            <a:r>
              <a:rPr lang="nb-NO" sz="2400" dirty="0"/>
              <a:t> komprimerte data.</a:t>
            </a:r>
          </a:p>
          <a:p>
            <a:pPr marL="400050" lvl="1" indent="0">
              <a:buNone/>
            </a:pPr>
            <a:endParaRPr lang="nb-NO" sz="2400" dirty="0"/>
          </a:p>
          <a:p>
            <a:pPr>
              <a:spcAft>
                <a:spcPts val="1200"/>
              </a:spcAft>
            </a:pPr>
            <a:r>
              <a:rPr lang="nb-NO" sz="2400" dirty="0"/>
              <a:t>Tapsfri komprimering av data blir brukt i mange </a:t>
            </a:r>
            <a:r>
              <a:rPr lang="nb-NO" sz="2400" dirty="0" err="1"/>
              <a:t>applikasjonar</a:t>
            </a:r>
            <a:r>
              <a:rPr lang="nb-NO" sz="2400" dirty="0"/>
              <a:t>. </a:t>
            </a:r>
            <a:r>
              <a:rPr lang="nb-NO" sz="2400" dirty="0" err="1"/>
              <a:t>T.d</a:t>
            </a:r>
            <a:r>
              <a:rPr lang="nb-NO" sz="2400" dirty="0"/>
              <a:t> er det brukt i pakkeprogram som  WinZip og gzip .</a:t>
            </a:r>
          </a:p>
          <a:p>
            <a:pPr>
              <a:spcAft>
                <a:spcPts val="1200"/>
              </a:spcAft>
            </a:pPr>
            <a:r>
              <a:rPr lang="nb-NO" sz="2400" dirty="0"/>
              <a:t>Tapsfri komprimering blir brukt når det er viktig at de opprinnelige data og den </a:t>
            </a:r>
            <a:r>
              <a:rPr lang="nb-NO" sz="2400" dirty="0" err="1"/>
              <a:t>avkomprimerte</a:t>
            </a:r>
            <a:r>
              <a:rPr lang="nb-NO" sz="2400" dirty="0"/>
              <a:t> data </a:t>
            </a:r>
            <a:r>
              <a:rPr lang="nb-NO" sz="2400" i="1" dirty="0"/>
              <a:t>må</a:t>
            </a:r>
            <a:r>
              <a:rPr lang="nb-NO" sz="2400" dirty="0"/>
              <a:t> være identisk. </a:t>
            </a:r>
          </a:p>
        </p:txBody>
      </p:sp>
    </p:spTree>
    <p:extLst>
      <p:ext uri="{BB962C8B-B14F-4D97-AF65-F5344CB8AC3E}">
        <p14:creationId xmlns:p14="http://schemas.microsoft.com/office/powerpoint/2010/main" val="2030911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Punkt– og vektorgrafikk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Punktgrafikk</a:t>
            </a:r>
          </a:p>
          <a:p>
            <a:pPr lvl="1"/>
            <a:r>
              <a:rPr lang="nb-NO" dirty="0"/>
              <a:t>Rutenett </a:t>
            </a:r>
            <a:r>
              <a:rPr lang="nb-NO" dirty="0" err="1"/>
              <a:t>samansett</a:t>
            </a:r>
            <a:r>
              <a:rPr lang="nb-NO" dirty="0"/>
              <a:t> av </a:t>
            </a:r>
            <a:r>
              <a:rPr lang="nb-NO" dirty="0" err="1"/>
              <a:t>pikslar</a:t>
            </a:r>
            <a:r>
              <a:rPr lang="nb-NO" dirty="0"/>
              <a:t> (farga rektangler)</a:t>
            </a:r>
          </a:p>
          <a:p>
            <a:pPr lvl="1"/>
            <a:r>
              <a:rPr lang="nb-NO" dirty="0"/>
              <a:t>Stor detaljrikdom </a:t>
            </a:r>
          </a:p>
          <a:p>
            <a:pPr lvl="1"/>
            <a:r>
              <a:rPr lang="nb-NO" dirty="0"/>
              <a:t>Kva skjer når vi </a:t>
            </a:r>
            <a:r>
              <a:rPr lang="nb-NO" dirty="0" err="1"/>
              <a:t>forstørrar</a:t>
            </a:r>
            <a:r>
              <a:rPr lang="nb-NO" dirty="0"/>
              <a:t>?</a:t>
            </a:r>
          </a:p>
          <a:p>
            <a:pPr lvl="1"/>
            <a:endParaRPr lang="nb-NO" dirty="0"/>
          </a:p>
          <a:p>
            <a:pPr lvl="2">
              <a:buNone/>
            </a:pPr>
            <a:endParaRPr lang="nb-NO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2604" t="35834" r="80047" b="29166"/>
          <a:stretch>
            <a:fillRect/>
          </a:stretch>
        </p:blipFill>
        <p:spPr bwMode="auto">
          <a:xfrm>
            <a:off x="5500694" y="2714596"/>
            <a:ext cx="3286181" cy="41434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5786" y="3715466"/>
            <a:ext cx="4213223" cy="28017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Vektorgrafikk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457200" y="1214422"/>
            <a:ext cx="8229600" cy="4911741"/>
          </a:xfrm>
        </p:spPr>
        <p:txBody>
          <a:bodyPr>
            <a:normAutofit lnSpcReduction="10000"/>
          </a:bodyPr>
          <a:lstStyle/>
          <a:p>
            <a:r>
              <a:rPr lang="nb-NO" dirty="0"/>
              <a:t>Linjer/kurver er definert matematisk</a:t>
            </a:r>
          </a:p>
          <a:p>
            <a:r>
              <a:rPr lang="nb-NO" dirty="0"/>
              <a:t>Forstørring gir ny utrekning og ingen tap av kvalitet</a:t>
            </a:r>
          </a:p>
          <a:p>
            <a:pPr>
              <a:buNone/>
            </a:pPr>
            <a:endParaRPr lang="nb-NO" dirty="0"/>
          </a:p>
          <a:p>
            <a:pPr>
              <a:buNone/>
            </a:pPr>
            <a:endParaRPr lang="nb-NO" dirty="0"/>
          </a:p>
          <a:p>
            <a:pPr>
              <a:buNone/>
            </a:pPr>
            <a:endParaRPr lang="nb-NO" dirty="0"/>
          </a:p>
          <a:p>
            <a:r>
              <a:rPr lang="nb-NO" dirty="0"/>
              <a:t>Ulemper: </a:t>
            </a:r>
          </a:p>
          <a:p>
            <a:pPr lvl="1"/>
            <a:r>
              <a:rPr lang="nb-NO" dirty="0"/>
              <a:t>Krev maskinkapasitet ved </a:t>
            </a:r>
            <a:r>
              <a:rPr lang="nb-NO" b="1" i="1" dirty="0">
                <a:solidFill>
                  <a:srgbClr val="FF0000"/>
                </a:solidFill>
              </a:rPr>
              <a:t>rendering</a:t>
            </a:r>
            <a:endParaRPr lang="nb-NO" dirty="0"/>
          </a:p>
          <a:p>
            <a:pPr lvl="1"/>
            <a:r>
              <a:rPr lang="nb-NO" dirty="0"/>
              <a:t>Enkel grafikk</a:t>
            </a:r>
          </a:p>
          <a:p>
            <a:pPr lvl="1"/>
            <a:endParaRPr lang="nb-NO" dirty="0"/>
          </a:p>
          <a:p>
            <a:pPr lvl="1"/>
            <a:endParaRPr lang="nb-NO" dirty="0"/>
          </a:p>
          <a:p>
            <a:endParaRPr lang="nb-NO" dirty="0"/>
          </a:p>
        </p:txBody>
      </p:sp>
      <p:pic>
        <p:nvPicPr>
          <p:cNvPr id="1026" name="Picture 2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 t="19167" b="12500"/>
          <a:stretch>
            <a:fillRect/>
          </a:stretch>
        </p:blipFill>
        <p:spPr bwMode="auto">
          <a:xfrm>
            <a:off x="2571736" y="2285992"/>
            <a:ext cx="5714944" cy="2440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ssholder for tekst 4"/>
          <p:cNvSpPr>
            <a:spLocks noGrp="1"/>
          </p:cNvSpPr>
          <p:nvPr>
            <p:ph type="body" idx="1"/>
          </p:nvPr>
        </p:nvSpPr>
        <p:spPr>
          <a:xfrm>
            <a:off x="214282" y="214290"/>
            <a:ext cx="4040188" cy="639762"/>
          </a:xfrm>
        </p:spPr>
        <p:txBody>
          <a:bodyPr/>
          <a:lstStyle/>
          <a:p>
            <a:r>
              <a:rPr lang="nb-NO" dirty="0"/>
              <a:t>Ukomprimert	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half" idx="2"/>
          </p:nvPr>
        </p:nvSpPr>
        <p:spPr>
          <a:xfrm>
            <a:off x="285720" y="928670"/>
            <a:ext cx="4040188" cy="3951288"/>
          </a:xfrm>
        </p:spPr>
        <p:txBody>
          <a:bodyPr/>
          <a:lstStyle/>
          <a:p>
            <a:r>
              <a:rPr lang="nb-NO" dirty="0"/>
              <a:t>RAW</a:t>
            </a:r>
          </a:p>
          <a:p>
            <a:r>
              <a:rPr lang="nb-NO" dirty="0"/>
              <a:t>TIFF</a:t>
            </a:r>
          </a:p>
          <a:p>
            <a:r>
              <a:rPr lang="nb-NO" dirty="0"/>
              <a:t>BMP</a:t>
            </a:r>
          </a:p>
        </p:txBody>
      </p:sp>
      <p:sp>
        <p:nvSpPr>
          <p:cNvPr id="7" name="Plassholder for tekst 6"/>
          <p:cNvSpPr>
            <a:spLocks noGrp="1"/>
          </p:cNvSpPr>
          <p:nvPr>
            <p:ph type="body" sz="quarter" idx="3"/>
          </p:nvPr>
        </p:nvSpPr>
        <p:spPr>
          <a:xfrm>
            <a:off x="4857752" y="214290"/>
            <a:ext cx="4041775" cy="639762"/>
          </a:xfrm>
        </p:spPr>
        <p:txBody>
          <a:bodyPr/>
          <a:lstStyle/>
          <a:p>
            <a:r>
              <a:rPr lang="nb-NO" dirty="0"/>
              <a:t>Komprimert</a:t>
            </a:r>
          </a:p>
        </p:txBody>
      </p:sp>
      <p:sp>
        <p:nvSpPr>
          <p:cNvPr id="8" name="Plassholder for innhold 7"/>
          <p:cNvSpPr>
            <a:spLocks noGrp="1"/>
          </p:cNvSpPr>
          <p:nvPr>
            <p:ph sz="quarter" idx="4"/>
          </p:nvPr>
        </p:nvSpPr>
        <p:spPr>
          <a:xfrm>
            <a:off x="4857752" y="1000108"/>
            <a:ext cx="4041775" cy="1636804"/>
          </a:xfrm>
        </p:spPr>
        <p:txBody>
          <a:bodyPr/>
          <a:lstStyle/>
          <a:p>
            <a:r>
              <a:rPr lang="nb-NO" dirty="0" err="1"/>
              <a:t>Jpg</a:t>
            </a:r>
            <a:r>
              <a:rPr lang="nb-NO" dirty="0"/>
              <a:t> - 16 millioner farger</a:t>
            </a:r>
          </a:p>
          <a:p>
            <a:r>
              <a:rPr lang="nb-NO" dirty="0" err="1"/>
              <a:t>Png</a:t>
            </a:r>
            <a:r>
              <a:rPr lang="nb-NO" dirty="0"/>
              <a:t> – millioner av farger</a:t>
            </a:r>
          </a:p>
          <a:p>
            <a:r>
              <a:rPr lang="nb-NO" dirty="0" err="1"/>
              <a:t>Gif</a:t>
            </a:r>
            <a:r>
              <a:rPr lang="nb-NO" dirty="0"/>
              <a:t> – 256 farger</a:t>
            </a:r>
          </a:p>
          <a:p>
            <a:endParaRPr lang="nb-NO" dirty="0"/>
          </a:p>
        </p:txBody>
      </p:sp>
      <p:sp>
        <p:nvSpPr>
          <p:cNvPr id="11" name="Stjerne med 6 tagger 10"/>
          <p:cNvSpPr/>
          <p:nvPr/>
        </p:nvSpPr>
        <p:spPr>
          <a:xfrm>
            <a:off x="1643042" y="1785926"/>
            <a:ext cx="4071966" cy="3571900"/>
          </a:xfrm>
          <a:prstGeom prst="star6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 err="1"/>
              <a:t>Fleire</a:t>
            </a:r>
            <a:r>
              <a:rPr lang="nb-NO" dirty="0"/>
              <a:t> </a:t>
            </a:r>
            <a:r>
              <a:rPr lang="nb-NO" dirty="0" err="1"/>
              <a:t>forskjellar</a:t>
            </a:r>
            <a:endParaRPr lang="nb-NO" dirty="0"/>
          </a:p>
          <a:p>
            <a:pPr algn="ctr"/>
            <a:r>
              <a:rPr lang="nb-NO" dirty="0"/>
              <a:t> GIF og PNG</a:t>
            </a:r>
          </a:p>
        </p:txBody>
      </p:sp>
      <p:sp>
        <p:nvSpPr>
          <p:cNvPr id="9" name="TekstSylinder 8"/>
          <p:cNvSpPr txBox="1"/>
          <p:nvPr/>
        </p:nvSpPr>
        <p:spPr>
          <a:xfrm>
            <a:off x="857224" y="5500702"/>
            <a:ext cx="71844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 err="1"/>
              <a:t>Oppgåve</a:t>
            </a:r>
            <a:r>
              <a:rPr lang="nb-NO" dirty="0"/>
              <a:t>: </a:t>
            </a:r>
            <a:r>
              <a:rPr lang="nb-NO" dirty="0" err="1"/>
              <a:t>Teikn</a:t>
            </a:r>
            <a:r>
              <a:rPr lang="nb-NO" dirty="0"/>
              <a:t> </a:t>
            </a:r>
            <a:r>
              <a:rPr lang="nb-NO" dirty="0" err="1"/>
              <a:t>ein</a:t>
            </a:r>
            <a:r>
              <a:rPr lang="nb-NO" dirty="0"/>
              <a:t> blomst i </a:t>
            </a:r>
            <a:r>
              <a:rPr lang="nb-NO" dirty="0" err="1"/>
              <a:t>Photshop</a:t>
            </a:r>
            <a:r>
              <a:rPr lang="nb-NO" dirty="0"/>
              <a:t>. Lagre som BMP (24 bit) og som GIF. </a:t>
            </a:r>
          </a:p>
          <a:p>
            <a:r>
              <a:rPr lang="nb-NO" dirty="0" err="1"/>
              <a:t>Samanlik</a:t>
            </a:r>
            <a:r>
              <a:rPr lang="nb-NO" dirty="0"/>
              <a:t> </a:t>
            </a:r>
            <a:r>
              <a:rPr lang="nb-NO" dirty="0" err="1"/>
              <a:t>filstorleiken</a:t>
            </a:r>
            <a:r>
              <a:rPr lang="nb-NO" dirty="0"/>
              <a:t>, kven er minst?</a:t>
            </a:r>
          </a:p>
          <a:p>
            <a:endParaRPr lang="nb-NO" dirty="0"/>
          </a:p>
        </p:txBody>
      </p:sp>
      <p:pic>
        <p:nvPicPr>
          <p:cNvPr id="2050" name="Picture 2" descr="Bilderesultat for simpson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775" y="2513805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i1.wp.com/kestreldesign.co.uk/wp-content/uploads/2015/02/PNG_transparency_example.png?resize=550%2C25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650" y="2584792"/>
            <a:ext cx="52387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5122" name="Picture 2" descr="D:\Mine dokumenter\My Pictures\London høst 2010\DSC_0227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23813" y="0"/>
            <a:ext cx="9167813" cy="6096000"/>
          </a:xfrm>
          <a:prstGeom prst="rect">
            <a:avLst/>
          </a:prstGeom>
          <a:noFill/>
        </p:spPr>
      </p:pic>
      <p:pic>
        <p:nvPicPr>
          <p:cNvPr id="8" name="Bilde 7"/>
          <p:cNvPicPr/>
          <p:nvPr/>
        </p:nvPicPr>
        <p:blipFill>
          <a:blip r:embed="rId4" cstate="print"/>
          <a:srcRect l="24588" t="11257" r="23799" b="26448"/>
          <a:stretch>
            <a:fillRect/>
          </a:stretch>
        </p:blipFill>
        <p:spPr bwMode="auto">
          <a:xfrm>
            <a:off x="4000496" y="214290"/>
            <a:ext cx="4786346" cy="321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Bilde 9"/>
          <p:cNvPicPr/>
          <p:nvPr/>
        </p:nvPicPr>
        <p:blipFill>
          <a:blip r:embed="rId5"/>
          <a:srcRect l="26992" t="41182" r="40277" b="33240"/>
          <a:stretch>
            <a:fillRect/>
          </a:stretch>
        </p:blipFill>
        <p:spPr bwMode="auto">
          <a:xfrm>
            <a:off x="4000496" y="3786190"/>
            <a:ext cx="4857908" cy="2360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kstSylinder 10"/>
          <p:cNvSpPr txBox="1"/>
          <p:nvPr/>
        </p:nvSpPr>
        <p:spPr>
          <a:xfrm>
            <a:off x="142844" y="6211669"/>
            <a:ext cx="884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 err="1"/>
              <a:t>Oppgåve</a:t>
            </a:r>
            <a:r>
              <a:rPr lang="nb-NO" dirty="0"/>
              <a:t>: </a:t>
            </a:r>
            <a:r>
              <a:rPr lang="nb-NO" dirty="0" err="1"/>
              <a:t>opne</a:t>
            </a:r>
            <a:r>
              <a:rPr lang="nb-NO" dirty="0"/>
              <a:t> </a:t>
            </a:r>
            <a:r>
              <a:rPr lang="nb-NO" dirty="0" err="1"/>
              <a:t>eit</a:t>
            </a:r>
            <a:r>
              <a:rPr lang="nb-NO" dirty="0"/>
              <a:t> bilde i Photoshop og velg </a:t>
            </a:r>
            <a:r>
              <a:rPr lang="nb-NO" i="1" dirty="0"/>
              <a:t>File/</a:t>
            </a:r>
            <a:r>
              <a:rPr lang="nb-NO" i="1" dirty="0" err="1"/>
              <a:t>Export</a:t>
            </a:r>
            <a:r>
              <a:rPr lang="nb-NO" i="1" dirty="0"/>
              <a:t>../Save for web (Legacy)</a:t>
            </a:r>
            <a:r>
              <a:rPr lang="nb-NO" dirty="0"/>
              <a:t>. Forsøk ulike</a:t>
            </a:r>
          </a:p>
          <a:p>
            <a:r>
              <a:rPr lang="nb-NO" dirty="0" err="1"/>
              <a:t>filtypar</a:t>
            </a:r>
            <a:r>
              <a:rPr lang="nb-NO" dirty="0"/>
              <a:t> og </a:t>
            </a:r>
            <a:r>
              <a:rPr lang="nb-NO" dirty="0" err="1"/>
              <a:t>kvalitetar</a:t>
            </a:r>
            <a:endParaRPr lang="nb-NO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6346</TotalTime>
  <Words>552</Words>
  <Application>Microsoft Office PowerPoint</Application>
  <PresentationFormat>Skjermfremvisning (4:3)</PresentationFormat>
  <Paragraphs>135</Paragraphs>
  <Slides>14</Slides>
  <Notes>9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14</vt:i4>
      </vt:variant>
    </vt:vector>
  </HeadingPairs>
  <TitlesOfParts>
    <vt:vector size="19" baseType="lpstr">
      <vt:lpstr>Arial</vt:lpstr>
      <vt:lpstr>Calibri</vt:lpstr>
      <vt:lpstr>Webdings</vt:lpstr>
      <vt:lpstr>Wingdings</vt:lpstr>
      <vt:lpstr>Office-tema</vt:lpstr>
      <vt:lpstr>Filformat</vt:lpstr>
      <vt:lpstr>Kva er ei fil? </vt:lpstr>
      <vt:lpstr>Opne filformat</vt:lpstr>
      <vt:lpstr>Komprimering</vt:lpstr>
      <vt:lpstr>Tapsfri komprimering Lossless vs Lossy</vt:lpstr>
      <vt:lpstr>Punkt– og vektorgrafikk</vt:lpstr>
      <vt:lpstr>Vektorgrafikk</vt:lpstr>
      <vt:lpstr>PowerPoint-presentasjon</vt:lpstr>
      <vt:lpstr>PowerPoint-presentasjon</vt:lpstr>
      <vt:lpstr>Ikkje uproblematisk å endre filformat for vektorgrafikk:</vt:lpstr>
      <vt:lpstr>PowerPoint-presentasjon</vt:lpstr>
      <vt:lpstr>Oppgåve</vt:lpstr>
      <vt:lpstr>Lyd</vt:lpstr>
      <vt:lpstr>Oppgåve Audacity</vt:lpstr>
    </vt:vector>
  </TitlesOfParts>
  <Company>VAF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Filformater</dc:title>
  <dc:creator>Jarle Håvik</dc:creator>
  <cp:keywords>IKT;Filformat;2ITA5</cp:keywords>
  <cp:lastModifiedBy>Kasper Melheim</cp:lastModifiedBy>
  <cp:revision>50</cp:revision>
  <dcterms:created xsi:type="dcterms:W3CDTF">2011-03-14T12:55:27Z</dcterms:created>
  <dcterms:modified xsi:type="dcterms:W3CDTF">2016-09-15T12:18:23Z</dcterms:modified>
</cp:coreProperties>
</file>

<file path=docProps/thumbnail.jpeg>
</file>